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Outfit Black"/>
      <p:bold r:id="rId50"/>
    </p:embeddedFont>
    <p:embeddedFont>
      <p:font typeface="Bebas Neue"/>
      <p:regular r:id="rId51"/>
    </p:embeddedFont>
    <p:embeddedFont>
      <p:font typeface="Outfit"/>
      <p:regular r:id="rId52"/>
      <p:bold r:id="rId53"/>
    </p:embeddedFont>
    <p:embeddedFont>
      <p:font typeface="Outfit Medium"/>
      <p:regular r:id="rId54"/>
      <p:bold r:id="rId55"/>
    </p:embeddedFont>
    <p:embeddedFont>
      <p:font typeface="Arial Black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ebasNeue-regular.fntdata"/><Relationship Id="rId50" Type="http://schemas.openxmlformats.org/officeDocument/2006/relationships/font" Target="fonts/OutfitBlack-bold.fntdata"/><Relationship Id="rId53" Type="http://schemas.openxmlformats.org/officeDocument/2006/relationships/font" Target="fonts/Outfit-bold.fntdata"/><Relationship Id="rId52" Type="http://schemas.openxmlformats.org/officeDocument/2006/relationships/font" Target="fonts/Outfit-regular.fntdata"/><Relationship Id="rId11" Type="http://schemas.openxmlformats.org/officeDocument/2006/relationships/slide" Target="slides/slide6.xml"/><Relationship Id="rId55" Type="http://schemas.openxmlformats.org/officeDocument/2006/relationships/font" Target="fonts/OutfitMedium-bold.fntdata"/><Relationship Id="rId10" Type="http://schemas.openxmlformats.org/officeDocument/2006/relationships/slide" Target="slides/slide5.xml"/><Relationship Id="rId54" Type="http://schemas.openxmlformats.org/officeDocument/2006/relationships/font" Target="fonts/OutfitMedium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ArialBlack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029b7db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029b7db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70932be8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70932be8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70932be8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70932be8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79ec3d0f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79ec3d0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70932be8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e70932be8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70932be8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70932be8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79ec3d0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79ec3d0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70932be8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70932be8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e79ec3d0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e79ec3d0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7a4144a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e7a4144a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7a4144a3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7a4144a3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029b7db2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029b7db2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7a4144a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e7a4144a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7a4144a3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e7a4144a3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7a4144a3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e7a4144a3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e7a4144a3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e7a4144a3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6030498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e6030498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7c9cdc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e7c9cdc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e7c9cdc2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e7c9cdc2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e7c9cdc2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e7c9cdc2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7cb4e3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7cb4e3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e7c9cdc28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e7c9cdc28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029b7db2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4029b7db2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e7cb4e3b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e7cb4e3b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e7cb4e3bc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e7cb4e3bc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e7cb4e3b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e7cb4e3b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e7cb4e3bc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e7cb4e3bc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e7cb4e3bc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e7cb4e3bc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e7cb4e3bc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e7cb4e3bc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7cb4e3bc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e7cb4e3bc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e7cb4e3bc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e7cb4e3bc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e7cb4e3bc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e7cb4e3bc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e7cb4e3bc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e7cb4e3bc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0646e8cc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0646e8c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e7cb4e3bc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e7cb4e3bc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e7cb4e3bc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e7cb4e3bc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e7cb4e3bc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e7cb4e3bc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e7cb4e3bc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e7cb4e3bc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e7cb4e3bc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e7cb4e3bc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70932be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70932b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98cea872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98cea872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70932be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e70932be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70932be8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e70932be8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70932be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70932be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308575" y="1137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924950" y="455863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8675" y="43123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641" y="-2645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807000" y="1442400"/>
            <a:ext cx="7530000" cy="1565400"/>
          </a:xfrm>
          <a:prstGeom prst="rect">
            <a:avLst/>
          </a:prstGeom>
          <a:effectLst>
            <a:outerShdw rotWithShape="0" algn="bl" dir="8280000" dist="381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667275" y="3101850"/>
            <a:ext cx="37716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7841375" y="1137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856200" y="455863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5375" y="43123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341" y="-2645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1790400" y="1195350"/>
            <a:ext cx="5563200" cy="17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2237700" y="3079062"/>
            <a:ext cx="46686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7873175" y="13432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157100" y="2075859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3050" y="1090812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941" y="-205561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 txBox="1"/>
          <p:nvPr>
            <p:ph hasCustomPrompt="1" type="title"/>
          </p:nvPr>
        </p:nvSpPr>
        <p:spPr>
          <a:xfrm>
            <a:off x="1694469" y="1477675"/>
            <a:ext cx="6858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2617431" y="1956463"/>
            <a:ext cx="4832100" cy="39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2" type="subTitle"/>
          </p:nvPr>
        </p:nvSpPr>
        <p:spPr>
          <a:xfrm>
            <a:off x="2767431" y="1477675"/>
            <a:ext cx="4532100" cy="47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3"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1694469" y="2452475"/>
            <a:ext cx="6858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5" type="subTitle"/>
          </p:nvPr>
        </p:nvSpPr>
        <p:spPr>
          <a:xfrm>
            <a:off x="2617431" y="2931275"/>
            <a:ext cx="4832100" cy="39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6" type="subTitle"/>
          </p:nvPr>
        </p:nvSpPr>
        <p:spPr>
          <a:xfrm>
            <a:off x="2767431" y="2452475"/>
            <a:ext cx="4532100" cy="47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1694469" y="3427275"/>
            <a:ext cx="6858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2617431" y="3906075"/>
            <a:ext cx="4832100" cy="39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9" type="subTitle"/>
          </p:nvPr>
        </p:nvSpPr>
        <p:spPr>
          <a:xfrm>
            <a:off x="2767431" y="3427275"/>
            <a:ext cx="4532100" cy="47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8549675" y="400518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7650" y="-267988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191" y="4207139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/>
          <p:nvPr/>
        </p:nvSpPr>
        <p:spPr>
          <a:xfrm>
            <a:off x="802450" y="11032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1224450" y="1328350"/>
            <a:ext cx="66951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14"/>
          <p:cNvSpPr txBox="1"/>
          <p:nvPr>
            <p:ph idx="2" type="subTitle"/>
          </p:nvPr>
        </p:nvSpPr>
        <p:spPr>
          <a:xfrm>
            <a:off x="1899750" y="3035950"/>
            <a:ext cx="53445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6142500" y="1899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2505600" y="452298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59325" y="42361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566" y="-1883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type="title"/>
          </p:nvPr>
        </p:nvSpPr>
        <p:spPr>
          <a:xfrm>
            <a:off x="4678700" y="1320600"/>
            <a:ext cx="3646200" cy="17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4678700" y="3021600"/>
            <a:ext cx="36462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15"/>
          <p:cNvSpPr/>
          <p:nvPr>
            <p:ph idx="2" type="pic"/>
          </p:nvPr>
        </p:nvSpPr>
        <p:spPr>
          <a:xfrm>
            <a:off x="1027000" y="900750"/>
            <a:ext cx="3245700" cy="3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1278700" y="1715400"/>
            <a:ext cx="25284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1278700" y="2397000"/>
            <a:ext cx="25284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895200" y="453944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5947425" y="108156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6400" y="-356750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3934" y="4205364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994328" y="2162575"/>
            <a:ext cx="3358500" cy="14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2" type="subTitle"/>
          </p:nvPr>
        </p:nvSpPr>
        <p:spPr>
          <a:xfrm>
            <a:off x="1251073" y="1642975"/>
            <a:ext cx="28440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3" type="subTitle"/>
          </p:nvPr>
        </p:nvSpPr>
        <p:spPr>
          <a:xfrm>
            <a:off x="4791472" y="2162575"/>
            <a:ext cx="3358200" cy="14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4" type="subTitle"/>
          </p:nvPr>
        </p:nvSpPr>
        <p:spPr>
          <a:xfrm>
            <a:off x="5048218" y="1642975"/>
            <a:ext cx="28440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8542350" y="1592756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7087" y="653748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247" y="2848562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05750" y="3700069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1803440" y="3825250"/>
            <a:ext cx="24546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2" type="subTitle"/>
          </p:nvPr>
        </p:nvSpPr>
        <p:spPr>
          <a:xfrm>
            <a:off x="1991540" y="3305650"/>
            <a:ext cx="20784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3" type="subTitle"/>
          </p:nvPr>
        </p:nvSpPr>
        <p:spPr>
          <a:xfrm>
            <a:off x="4886260" y="3825250"/>
            <a:ext cx="24543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4" type="subTitle"/>
          </p:nvPr>
        </p:nvSpPr>
        <p:spPr>
          <a:xfrm>
            <a:off x="5074210" y="3305650"/>
            <a:ext cx="20784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42" name="Google Shape;142;p18"/>
          <p:cNvSpPr/>
          <p:nvPr>
            <p:ph idx="5" type="pic"/>
          </p:nvPr>
        </p:nvSpPr>
        <p:spPr>
          <a:xfrm>
            <a:off x="2165090" y="1361725"/>
            <a:ext cx="1731300" cy="173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38100">
              <a:schemeClr val="dk1"/>
            </a:outerShdw>
          </a:effectLst>
        </p:spPr>
      </p:sp>
      <p:sp>
        <p:nvSpPr>
          <p:cNvPr id="143" name="Google Shape;143;p18"/>
          <p:cNvSpPr/>
          <p:nvPr>
            <p:ph idx="6" type="pic"/>
          </p:nvPr>
        </p:nvSpPr>
        <p:spPr>
          <a:xfrm>
            <a:off x="5247760" y="1361725"/>
            <a:ext cx="1731300" cy="173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 dir="3000000" dist="38100">
              <a:schemeClr val="dk1"/>
            </a:outerShdw>
          </a:effectLst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6007663" y="1137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2640438" y="455863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94163" y="43123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728" y="-2645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5807375" y="2612525"/>
            <a:ext cx="23160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9"/>
          <p:cNvSpPr txBox="1"/>
          <p:nvPr>
            <p:ph idx="2" type="subTitle"/>
          </p:nvPr>
        </p:nvSpPr>
        <p:spPr>
          <a:xfrm>
            <a:off x="5984450" y="2092925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3" type="subTitle"/>
          </p:nvPr>
        </p:nvSpPr>
        <p:spPr>
          <a:xfrm>
            <a:off x="3413991" y="2612525"/>
            <a:ext cx="23160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4" type="subTitle"/>
          </p:nvPr>
        </p:nvSpPr>
        <p:spPr>
          <a:xfrm>
            <a:off x="3591066" y="2092925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5" type="subTitle"/>
          </p:nvPr>
        </p:nvSpPr>
        <p:spPr>
          <a:xfrm>
            <a:off x="1020775" y="2612525"/>
            <a:ext cx="23160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6" type="subTitle"/>
          </p:nvPr>
        </p:nvSpPr>
        <p:spPr>
          <a:xfrm>
            <a:off x="1197850" y="2092925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4157587" y="1899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9653" y="-1883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3414000" y="3594300"/>
            <a:ext cx="23160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2" type="subTitle"/>
          </p:nvPr>
        </p:nvSpPr>
        <p:spPr>
          <a:xfrm>
            <a:off x="3591075" y="3074700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3" type="subTitle"/>
          </p:nvPr>
        </p:nvSpPr>
        <p:spPr>
          <a:xfrm>
            <a:off x="4888033" y="2030400"/>
            <a:ext cx="23160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4" type="subTitle"/>
          </p:nvPr>
        </p:nvSpPr>
        <p:spPr>
          <a:xfrm>
            <a:off x="5065108" y="1510800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5" type="subTitle"/>
          </p:nvPr>
        </p:nvSpPr>
        <p:spPr>
          <a:xfrm>
            <a:off x="1940117" y="2030400"/>
            <a:ext cx="23160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6" type="subTitle"/>
          </p:nvPr>
        </p:nvSpPr>
        <p:spPr>
          <a:xfrm>
            <a:off x="2117192" y="1510800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398374" y="1899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307324" y="452298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1049" y="42361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440" y="-1883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1116300" y="2193000"/>
            <a:ext cx="6911400" cy="8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1116300" y="1217650"/>
            <a:ext cx="6911400" cy="11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2526450" y="3182100"/>
            <a:ext cx="41010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856324" y="1137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7849374" y="455863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3099" y="43123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10" y="-2645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" type="subTitle"/>
          </p:nvPr>
        </p:nvSpPr>
        <p:spPr>
          <a:xfrm>
            <a:off x="2023050" y="2118350"/>
            <a:ext cx="2316000" cy="59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1"/>
          <p:cNvSpPr txBox="1"/>
          <p:nvPr>
            <p:ph idx="2" type="subTitle"/>
          </p:nvPr>
        </p:nvSpPr>
        <p:spPr>
          <a:xfrm>
            <a:off x="2200200" y="1598750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1"/>
          <p:cNvSpPr txBox="1"/>
          <p:nvPr>
            <p:ph idx="3" type="subTitle"/>
          </p:nvPr>
        </p:nvSpPr>
        <p:spPr>
          <a:xfrm>
            <a:off x="4804950" y="2118350"/>
            <a:ext cx="2316000" cy="59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4" type="subTitle"/>
          </p:nvPr>
        </p:nvSpPr>
        <p:spPr>
          <a:xfrm>
            <a:off x="4982100" y="1598750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5" type="subTitle"/>
          </p:nvPr>
        </p:nvSpPr>
        <p:spPr>
          <a:xfrm>
            <a:off x="2023050" y="3631350"/>
            <a:ext cx="2316000" cy="59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1"/>
          <p:cNvSpPr txBox="1"/>
          <p:nvPr>
            <p:ph idx="6" type="subTitle"/>
          </p:nvPr>
        </p:nvSpPr>
        <p:spPr>
          <a:xfrm>
            <a:off x="2200200" y="3111750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7" type="subTitle"/>
          </p:nvPr>
        </p:nvSpPr>
        <p:spPr>
          <a:xfrm>
            <a:off x="4804950" y="3631350"/>
            <a:ext cx="2316000" cy="59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8" type="subTitle"/>
          </p:nvPr>
        </p:nvSpPr>
        <p:spPr>
          <a:xfrm>
            <a:off x="4982100" y="3111750"/>
            <a:ext cx="19617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6142500" y="1899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2505600" y="452298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59325" y="42361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566" y="-1883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Black"/>
              <a:buNone/>
              <a:defRPr sz="35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90" name="Google Shape;190;p22"/>
          <p:cNvSpPr txBox="1"/>
          <p:nvPr>
            <p:ph idx="1" type="subTitle"/>
          </p:nvPr>
        </p:nvSpPr>
        <p:spPr>
          <a:xfrm>
            <a:off x="1092063" y="2113700"/>
            <a:ext cx="20700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2" type="subTitle"/>
          </p:nvPr>
        </p:nvSpPr>
        <p:spPr>
          <a:xfrm>
            <a:off x="1250347" y="1594100"/>
            <a:ext cx="17535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3" type="subTitle"/>
          </p:nvPr>
        </p:nvSpPr>
        <p:spPr>
          <a:xfrm>
            <a:off x="1092063" y="3573500"/>
            <a:ext cx="20700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4" type="subTitle"/>
          </p:nvPr>
        </p:nvSpPr>
        <p:spPr>
          <a:xfrm>
            <a:off x="1250347" y="3053900"/>
            <a:ext cx="17535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idx="5" type="subTitle"/>
          </p:nvPr>
        </p:nvSpPr>
        <p:spPr>
          <a:xfrm>
            <a:off x="3537040" y="2113700"/>
            <a:ext cx="20700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2"/>
          <p:cNvSpPr txBox="1"/>
          <p:nvPr>
            <p:ph idx="6" type="subTitle"/>
          </p:nvPr>
        </p:nvSpPr>
        <p:spPr>
          <a:xfrm>
            <a:off x="3695290" y="1594100"/>
            <a:ext cx="17535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7" type="subTitle"/>
          </p:nvPr>
        </p:nvSpPr>
        <p:spPr>
          <a:xfrm>
            <a:off x="3537040" y="3573500"/>
            <a:ext cx="20700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2"/>
          <p:cNvSpPr txBox="1"/>
          <p:nvPr>
            <p:ph idx="8" type="subTitle"/>
          </p:nvPr>
        </p:nvSpPr>
        <p:spPr>
          <a:xfrm>
            <a:off x="3695290" y="3053900"/>
            <a:ext cx="17535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2"/>
          <p:cNvSpPr txBox="1"/>
          <p:nvPr>
            <p:ph idx="9" type="subTitle"/>
          </p:nvPr>
        </p:nvSpPr>
        <p:spPr>
          <a:xfrm>
            <a:off x="5982161" y="2113700"/>
            <a:ext cx="20700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2"/>
          <p:cNvSpPr txBox="1"/>
          <p:nvPr>
            <p:ph idx="13" type="subTitle"/>
          </p:nvPr>
        </p:nvSpPr>
        <p:spPr>
          <a:xfrm>
            <a:off x="6140435" y="1594100"/>
            <a:ext cx="17535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14" type="subTitle"/>
          </p:nvPr>
        </p:nvSpPr>
        <p:spPr>
          <a:xfrm>
            <a:off x="5982159" y="3573500"/>
            <a:ext cx="2070000" cy="6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15" type="subTitle"/>
          </p:nvPr>
        </p:nvSpPr>
        <p:spPr>
          <a:xfrm>
            <a:off x="6140435" y="3053900"/>
            <a:ext cx="17535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4157587" y="1899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7028449" y="452298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2174" y="42361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653" y="-1883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 txBox="1"/>
          <p:nvPr>
            <p:ph hasCustomPrompt="1" type="title"/>
          </p:nvPr>
        </p:nvSpPr>
        <p:spPr>
          <a:xfrm>
            <a:off x="715100" y="921763"/>
            <a:ext cx="3857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" name="Google Shape;209;p23"/>
          <p:cNvSpPr txBox="1"/>
          <p:nvPr>
            <p:ph idx="1" type="subTitle"/>
          </p:nvPr>
        </p:nvSpPr>
        <p:spPr>
          <a:xfrm>
            <a:off x="990500" y="1909213"/>
            <a:ext cx="33063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3"/>
          <p:cNvSpPr txBox="1"/>
          <p:nvPr>
            <p:ph hasCustomPrompt="1" idx="2" type="title"/>
          </p:nvPr>
        </p:nvSpPr>
        <p:spPr>
          <a:xfrm>
            <a:off x="4572200" y="2548038"/>
            <a:ext cx="3857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1" name="Google Shape;211;p23"/>
          <p:cNvSpPr txBox="1"/>
          <p:nvPr>
            <p:ph idx="3" type="subTitle"/>
          </p:nvPr>
        </p:nvSpPr>
        <p:spPr>
          <a:xfrm>
            <a:off x="4847600" y="3535488"/>
            <a:ext cx="33063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>
            <a:off x="6809725" y="1137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2353575" y="455863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7300" y="43123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791" y="-2645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 txBox="1"/>
          <p:nvPr>
            <p:ph type="title"/>
          </p:nvPr>
        </p:nvSpPr>
        <p:spPr>
          <a:xfrm>
            <a:off x="1116300" y="1855813"/>
            <a:ext cx="6911400" cy="15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4"/>
          <p:cNvSpPr txBox="1"/>
          <p:nvPr>
            <p:ph hasCustomPrompt="1" idx="2" type="title"/>
          </p:nvPr>
        </p:nvSpPr>
        <p:spPr>
          <a:xfrm>
            <a:off x="1116300" y="880513"/>
            <a:ext cx="6911400" cy="11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2526450" y="3527838"/>
            <a:ext cx="41010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bg>
      <p:bgPr>
        <a:solidFill>
          <a:schemeClr val="l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/>
          <p:nvPr/>
        </p:nvSpPr>
        <p:spPr>
          <a:xfrm>
            <a:off x="7741675" y="4531881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7650" y="-267988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191" y="4207139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>
            <a:off x="802450" y="115719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type="title"/>
          </p:nvPr>
        </p:nvSpPr>
        <p:spPr>
          <a:xfrm>
            <a:off x="2367300" y="1510300"/>
            <a:ext cx="4409400" cy="22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" name="Google Shape;228;p25"/>
          <p:cNvSpPr txBox="1"/>
          <p:nvPr>
            <p:ph hasCustomPrompt="1" idx="2" type="title"/>
          </p:nvPr>
        </p:nvSpPr>
        <p:spPr>
          <a:xfrm>
            <a:off x="2367300" y="535000"/>
            <a:ext cx="4409400" cy="11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9" name="Google Shape;229;p25"/>
          <p:cNvSpPr txBox="1"/>
          <p:nvPr>
            <p:ph idx="1" type="subTitle"/>
          </p:nvPr>
        </p:nvSpPr>
        <p:spPr>
          <a:xfrm>
            <a:off x="2521500" y="3853600"/>
            <a:ext cx="41010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2209812" y="454149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112" y="4194873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378" y="-303888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/>
          <p:nvPr/>
        </p:nvSpPr>
        <p:spPr>
          <a:xfrm>
            <a:off x="6414737" y="106106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  <a:ln>
            <a:noFill/>
          </a:ln>
          <a:effectLst>
            <a:outerShdw rotWithShape="0" algn="bl" dir="708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856324" y="1137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7849374" y="455863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3099" y="43123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10" y="-2645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 txBox="1"/>
          <p:nvPr>
            <p:ph type="ctrTitle"/>
          </p:nvPr>
        </p:nvSpPr>
        <p:spPr>
          <a:xfrm>
            <a:off x="2944800" y="663300"/>
            <a:ext cx="3254400" cy="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4" name="Google Shape;244;p27"/>
          <p:cNvSpPr txBox="1"/>
          <p:nvPr>
            <p:ph idx="1" type="subTitle"/>
          </p:nvPr>
        </p:nvSpPr>
        <p:spPr>
          <a:xfrm>
            <a:off x="2940900" y="1567200"/>
            <a:ext cx="3262200" cy="13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" name="Google Shape;245;p27"/>
          <p:cNvSpPr txBox="1"/>
          <p:nvPr/>
        </p:nvSpPr>
        <p:spPr>
          <a:xfrm>
            <a:off x="2940900" y="3416350"/>
            <a:ext cx="32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7915" y="2488964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376" y="1186250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/>
          <p:nvPr/>
        </p:nvSpPr>
        <p:spPr>
          <a:xfrm>
            <a:off x="138424" y="2240247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8553399" y="2167547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3273599" y="1137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6359024" y="455863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474" y="43123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5665" y="-2645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/>
          <p:nvPr/>
        </p:nvSpPr>
        <p:spPr>
          <a:xfrm>
            <a:off x="7741675" y="4531881"/>
            <a:ext cx="495900" cy="495900"/>
          </a:xfrm>
          <a:prstGeom prst="donut">
            <a:avLst>
              <a:gd fmla="val 580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7650" y="-267988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191" y="4207139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802450" y="115719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7841375" y="1137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856200" y="455863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5375" y="43123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341" y="-2645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898550" y="2043775"/>
            <a:ext cx="2337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907850" y="1978350"/>
            <a:ext cx="2838300" cy="1186800"/>
          </a:xfrm>
          <a:prstGeom prst="rect">
            <a:avLst/>
          </a:prstGeom>
          <a:ln>
            <a:noFill/>
          </a:ln>
          <a:effectLst>
            <a:outerShdw rotWithShape="0" algn="bl" dir="708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6308575" y="1899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1924950" y="452298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8675" y="42361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641" y="-1883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1381950" y="1606700"/>
            <a:ext cx="63801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1869750" y="1087100"/>
            <a:ext cx="54042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1382125" y="3238600"/>
            <a:ext cx="6379800" cy="8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1869925" y="2719000"/>
            <a:ext cx="5404200" cy="51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8534450" y="3711259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1575" y="2745550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7659" y="1226689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114425" y="1098397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  <a:ln>
            <a:noFill/>
          </a:ln>
          <a:effectLst>
            <a:outerShdw rotWithShape="0" algn="bl" dir="708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6142500" y="1899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2505600" y="452298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59325" y="42361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566" y="-1883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2449950" y="913563"/>
            <a:ext cx="42441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2449950" y="2098788"/>
            <a:ext cx="4244100" cy="20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2398374" y="1899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6307324" y="452298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1049" y="42361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440" y="-1883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 txBox="1"/>
          <p:nvPr>
            <p:ph type="title"/>
          </p:nvPr>
        </p:nvSpPr>
        <p:spPr>
          <a:xfrm>
            <a:off x="1388100" y="1413150"/>
            <a:ext cx="63678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856324" y="113772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7849374" y="4558634"/>
            <a:ext cx="495900" cy="495900"/>
          </a:xfrm>
          <a:prstGeom prst="donut">
            <a:avLst>
              <a:gd fmla="val 580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3099" y="4312325"/>
            <a:ext cx="1252511" cy="125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1610" y="-264536"/>
            <a:ext cx="1252511" cy="125251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/>
          <p:nvPr/>
        </p:nvSpPr>
        <p:spPr>
          <a:xfrm>
            <a:off x="302250" y="298200"/>
            <a:ext cx="8539500" cy="4547100"/>
          </a:xfrm>
          <a:prstGeom prst="roundRect">
            <a:avLst>
              <a:gd fmla="val 8257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8572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2303900" y="1589400"/>
            <a:ext cx="45363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9"/>
          <p:cNvSpPr txBox="1"/>
          <p:nvPr>
            <p:ph idx="1" type="subTitle"/>
          </p:nvPr>
        </p:nvSpPr>
        <p:spPr>
          <a:xfrm>
            <a:off x="2303800" y="2380500"/>
            <a:ext cx="4536300" cy="11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261000" y="1470600"/>
            <a:ext cx="2777700" cy="22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  <a:noFill/>
          <a:ln>
            <a:noFill/>
          </a:ln>
          <a:effectLst>
            <a:outerShdw rotWithShape="0" algn="bl" dir="7080000" dist="381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Outfit Black"/>
              <a:buNone/>
              <a:defRPr sz="3300">
                <a:solidFill>
                  <a:schemeClr val="accen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49100"/>
            <a:ext cx="77139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●"/>
              <a:defRPr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○"/>
              <a:defRPr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■"/>
              <a:defRPr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●"/>
              <a:defRPr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○"/>
              <a:defRPr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■"/>
              <a:defRPr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●"/>
              <a:defRPr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○"/>
              <a:defRPr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Medium"/>
              <a:buChar char="■"/>
              <a:defRPr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3.png"/><Relationship Id="rId6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325" y="11497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1112525" y="3084000"/>
            <a:ext cx="6881100" cy="668100"/>
          </a:xfrm>
          <a:prstGeom prst="roundRect">
            <a:avLst>
              <a:gd fmla="val 45750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 txBox="1"/>
          <p:nvPr>
            <p:ph type="ctrTitle"/>
          </p:nvPr>
        </p:nvSpPr>
        <p:spPr>
          <a:xfrm>
            <a:off x="807000" y="1442400"/>
            <a:ext cx="7530000" cy="15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</a:t>
            </a:r>
            <a:endParaRPr/>
          </a:p>
        </p:txBody>
      </p:sp>
      <p:sp>
        <p:nvSpPr>
          <p:cNvPr id="269" name="Google Shape;269;p30"/>
          <p:cNvSpPr txBox="1"/>
          <p:nvPr>
            <p:ph idx="1" type="subTitle"/>
          </p:nvPr>
        </p:nvSpPr>
        <p:spPr>
          <a:xfrm>
            <a:off x="1416100" y="3101850"/>
            <a:ext cx="63453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UNIDADE I : Introdução ao conceito de algoritmo (Parte 2)</a:t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1965900" y="9860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1063175" y="15141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7761450" y="4004150"/>
            <a:ext cx="323700" cy="323700"/>
          </a:xfrm>
          <a:prstGeom prst="donut">
            <a:avLst>
              <a:gd fmla="val 104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475" y="32545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/>
          <p:nvPr/>
        </p:nvSpPr>
        <p:spPr>
          <a:xfrm>
            <a:off x="6564475" y="3848400"/>
            <a:ext cx="247200" cy="247200"/>
          </a:xfrm>
          <a:prstGeom prst="donut">
            <a:avLst>
              <a:gd fmla="val 1243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7040" y="752040"/>
            <a:ext cx="569880" cy="74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/>
          <p:nvPr/>
        </p:nvSpPr>
        <p:spPr>
          <a:xfrm>
            <a:off x="2607000" y="738960"/>
            <a:ext cx="4678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695D46"/>
                </a:solidFill>
                <a:latin typeface="Outfit"/>
                <a:ea typeface="Outfit"/>
                <a:cs typeface="Outfit"/>
                <a:sym typeface="Outfit"/>
              </a:rPr>
              <a:t>UNIVERSIDADE FEDERAL DO PARÁ</a:t>
            </a:r>
            <a:endParaRPr i="0" sz="1600" u="none" cap="none" strike="noStrike">
              <a:solidFill>
                <a:srgbClr val="695D46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695D46"/>
                </a:solidFill>
                <a:latin typeface="Outfit"/>
                <a:ea typeface="Outfit"/>
                <a:cs typeface="Outfit"/>
                <a:sym typeface="Outfit"/>
              </a:rPr>
              <a:t>INSTITUTO DE CIÊNCIAS EXATAS E NATURAIS</a:t>
            </a:r>
            <a:endParaRPr i="0" sz="1600" u="none" cap="none" strike="noStrike">
              <a:solidFill>
                <a:srgbClr val="695D46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695D46"/>
                </a:solidFill>
                <a:latin typeface="Outfit"/>
                <a:ea typeface="Outfit"/>
                <a:cs typeface="Outfit"/>
                <a:sym typeface="Outfit"/>
              </a:rPr>
              <a:t>FACULDADE DE COMPUTAÇÃO</a:t>
            </a:r>
            <a:endParaRPr i="0" sz="1600" u="none" cap="none" strike="noStrike">
              <a:solidFill>
                <a:srgbClr val="695D4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7" name="Google Shape;277;p30"/>
          <p:cNvSpPr txBox="1"/>
          <p:nvPr>
            <p:ph idx="1" type="subTitle"/>
          </p:nvPr>
        </p:nvSpPr>
        <p:spPr>
          <a:xfrm>
            <a:off x="3276875" y="4244850"/>
            <a:ext cx="46785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Profª Fabíola Araújo</a:t>
            </a:r>
            <a:r>
              <a:rPr lang="en"/>
              <a:t> - fpoliveira@ufpa.br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9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9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450" y="1196500"/>
            <a:ext cx="6617000" cy="356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 txBox="1"/>
          <p:nvPr>
            <p:ph type="title"/>
          </p:nvPr>
        </p:nvSpPr>
        <p:spPr>
          <a:xfrm>
            <a:off x="715050" y="2629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Fluxograma</a:t>
            </a:r>
            <a:endParaRPr sz="3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0"/>
          <p:cNvSpPr txBox="1"/>
          <p:nvPr>
            <p:ph type="title"/>
          </p:nvPr>
        </p:nvSpPr>
        <p:spPr>
          <a:xfrm>
            <a:off x="29250" y="643975"/>
            <a:ext cx="4977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Exemplo 1</a:t>
            </a:r>
            <a:endParaRPr sz="3800"/>
          </a:p>
        </p:txBody>
      </p:sp>
      <p:pic>
        <p:nvPicPr>
          <p:cNvPr id="410" name="Google Shape;41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450" y="687375"/>
            <a:ext cx="3040467" cy="39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 txBox="1"/>
          <p:nvPr>
            <p:ph idx="4294967295" type="subTitle"/>
          </p:nvPr>
        </p:nvSpPr>
        <p:spPr>
          <a:xfrm>
            <a:off x="679050" y="1463088"/>
            <a:ext cx="36774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❏"/>
            </a:pPr>
            <a:r>
              <a:rPr lang="en" sz="2500"/>
              <a:t>Fluxograma para calcular a média de duas notas e indicar se o aluno foi “Aprovado” ou “Reprovado”.</a:t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Pseudocódigo</a:t>
            </a:r>
            <a:endParaRPr sz="3800"/>
          </a:p>
        </p:txBody>
      </p:sp>
      <p:pic>
        <p:nvPicPr>
          <p:cNvPr id="417" name="Google Shape;4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1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 txBox="1"/>
          <p:nvPr>
            <p:ph idx="4294967295" type="subTitle"/>
          </p:nvPr>
        </p:nvSpPr>
        <p:spPr>
          <a:xfrm>
            <a:off x="715100" y="1313925"/>
            <a:ext cx="78474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❏"/>
            </a:pPr>
            <a:r>
              <a:rPr lang="en" sz="2500"/>
              <a:t>Comandos que possibilitam uma representação linear de um processo ou uma sequência de passos, mostrando a transição entre comandos, dados de entrada e saída.</a:t>
            </a:r>
            <a:endParaRPr sz="2500"/>
          </a:p>
          <a:p>
            <a:pPr indent="-3873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❏"/>
            </a:pPr>
            <a:r>
              <a:rPr lang="en" sz="2500"/>
              <a:t>Comandos específicos para cada situação.</a:t>
            </a:r>
            <a:endParaRPr sz="2500"/>
          </a:p>
          <a:p>
            <a:pPr indent="-387350" lvl="1" marL="1371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❏"/>
            </a:pPr>
            <a:r>
              <a:rPr lang="en" sz="2500"/>
              <a:t>Ex. início, fim, leia(), escreva() entre outros.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Fluxograma x </a:t>
            </a:r>
            <a:r>
              <a:rPr lang="en" sz="3800"/>
              <a:t>Pseudocódigo</a:t>
            </a:r>
            <a:endParaRPr sz="3800"/>
          </a:p>
        </p:txBody>
      </p:sp>
      <p:pic>
        <p:nvPicPr>
          <p:cNvPr id="429" name="Google Shape;4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2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2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950" y="1337924"/>
            <a:ext cx="5578590" cy="33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5739" y="1676786"/>
            <a:ext cx="802950" cy="25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Pseudocódigo</a:t>
            </a:r>
            <a:endParaRPr sz="3800"/>
          </a:p>
        </p:txBody>
      </p:sp>
      <p:pic>
        <p:nvPicPr>
          <p:cNvPr id="442" name="Google Shape;4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3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 txBox="1"/>
          <p:nvPr>
            <p:ph idx="4294967295" type="subTitle"/>
          </p:nvPr>
        </p:nvSpPr>
        <p:spPr>
          <a:xfrm>
            <a:off x="715100" y="1313925"/>
            <a:ext cx="78474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❏"/>
            </a:pPr>
            <a:r>
              <a:rPr lang="en" sz="2500"/>
              <a:t>A representação de um algoritmo na forma de pseudocódigo.</a:t>
            </a:r>
            <a:endParaRPr sz="2500"/>
          </a:p>
        </p:txBody>
      </p:sp>
      <p:sp>
        <p:nvSpPr>
          <p:cNvPr id="449" name="Google Shape;449;p43"/>
          <p:cNvSpPr/>
          <p:nvPr/>
        </p:nvSpPr>
        <p:spPr>
          <a:xfrm>
            <a:off x="2172825" y="2703575"/>
            <a:ext cx="4259100" cy="150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 txBox="1"/>
          <p:nvPr/>
        </p:nvSpPr>
        <p:spPr>
          <a:xfrm>
            <a:off x="2316150" y="2688775"/>
            <a:ext cx="451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Algoritmo &lt;nome_do_algoritmo&gt;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var &lt;declaração_de_variáveis&gt;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Início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&lt;corpo_do_algoritmo&gt;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Fim. 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Pseudocódigo</a:t>
            </a:r>
            <a:endParaRPr sz="3800"/>
          </a:p>
        </p:txBody>
      </p:sp>
      <p:pic>
        <p:nvPicPr>
          <p:cNvPr id="456" name="Google Shape;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4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172825" y="1806875"/>
            <a:ext cx="4259100" cy="24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4"/>
          <p:cNvSpPr txBox="1"/>
          <p:nvPr/>
        </p:nvSpPr>
        <p:spPr>
          <a:xfrm>
            <a:off x="2316150" y="1926775"/>
            <a:ext cx="4511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Algoritmo Média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Var N1, N2, N3, N4, Média: Real;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Início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Ler (N1, N2, N3, N4);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Média ←(N1+N2+N3+N4)/4;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Mostrar (Média);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Fim.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Fluxograma x Pseudocódigo</a:t>
            </a:r>
            <a:endParaRPr sz="3800"/>
          </a:p>
        </p:txBody>
      </p:sp>
      <p:pic>
        <p:nvPicPr>
          <p:cNvPr id="469" name="Google Shape;4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5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5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5"/>
          <p:cNvSpPr txBox="1"/>
          <p:nvPr>
            <p:ph idx="4294967295" type="subTitle"/>
          </p:nvPr>
        </p:nvSpPr>
        <p:spPr>
          <a:xfrm>
            <a:off x="715100" y="1237725"/>
            <a:ext cx="36234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latin typeface="Outfit"/>
                <a:ea typeface="Outfit"/>
                <a:cs typeface="Outfit"/>
                <a:sym typeface="Outfit"/>
              </a:rPr>
              <a:t>Fluxograma </a:t>
            </a:r>
            <a:endParaRPr b="1" sz="2100">
              <a:latin typeface="Outfit"/>
              <a:ea typeface="Outfit"/>
              <a:cs typeface="Outfit"/>
              <a:sym typeface="Outfit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2100"/>
              <a:t>Vantagem: a representação gráfica é mais concisa que a representação textual. </a:t>
            </a:r>
            <a:endParaRPr sz="2100"/>
          </a:p>
          <a:p>
            <a:pPr indent="-3492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2100"/>
              <a:t>Desvantagem: é necessário aprender a simbologia dos fluxogramas.</a:t>
            </a:r>
            <a:endParaRPr sz="2100"/>
          </a:p>
        </p:txBody>
      </p:sp>
      <p:sp>
        <p:nvSpPr>
          <p:cNvPr id="476" name="Google Shape;476;p45"/>
          <p:cNvSpPr txBox="1"/>
          <p:nvPr>
            <p:ph idx="4294967295" type="subTitle"/>
          </p:nvPr>
        </p:nvSpPr>
        <p:spPr>
          <a:xfrm>
            <a:off x="4677500" y="1237725"/>
            <a:ext cx="38661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latin typeface="Outfit"/>
                <a:ea typeface="Outfit"/>
                <a:cs typeface="Outfit"/>
                <a:sym typeface="Outfit"/>
              </a:rPr>
              <a:t>Pseudocódigo</a:t>
            </a:r>
            <a:r>
              <a:rPr b="1" lang="en" sz="2100">
                <a:latin typeface="Outfit"/>
                <a:ea typeface="Outfit"/>
                <a:cs typeface="Outfit"/>
                <a:sym typeface="Outfit"/>
              </a:rPr>
              <a:t> </a:t>
            </a:r>
            <a:endParaRPr b="1" sz="2100">
              <a:latin typeface="Outfit"/>
              <a:ea typeface="Outfit"/>
              <a:cs typeface="Outfit"/>
              <a:sym typeface="Outfit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2100"/>
              <a:t>Vantagem: sua transcrição para qualquer linguagem de programação é quase que direta. </a:t>
            </a:r>
            <a:endParaRPr sz="2100"/>
          </a:p>
          <a:p>
            <a:pPr indent="-3492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2100"/>
              <a:t>Desvantagem: é necessário aprender as regras de construção de um pseudocódigo.</a:t>
            </a:r>
            <a:endParaRPr sz="2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Exemplo 2.1</a:t>
            </a:r>
            <a:endParaRPr sz="3800"/>
          </a:p>
        </p:txBody>
      </p:sp>
      <p:pic>
        <p:nvPicPr>
          <p:cNvPr id="482" name="Google Shape;4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6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6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6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5775" y="1729580"/>
            <a:ext cx="6259625" cy="265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Exemplo 2.2</a:t>
            </a:r>
            <a:endParaRPr sz="3800"/>
          </a:p>
        </p:txBody>
      </p:sp>
      <p:pic>
        <p:nvPicPr>
          <p:cNvPr id="494" name="Google Shape;4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7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7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1450" y="1472525"/>
            <a:ext cx="5943450" cy="307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Exemplo 2.3</a:t>
            </a:r>
            <a:endParaRPr sz="3800"/>
          </a:p>
        </p:txBody>
      </p:sp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8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8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8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8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088" y="1490325"/>
            <a:ext cx="6188688" cy="3094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>
            <a:off x="2617431" y="2002325"/>
            <a:ext cx="4832100" cy="464700"/>
          </a:xfrm>
          <a:prstGeom prst="roundRect">
            <a:avLst>
              <a:gd fmla="val 45750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2617431" y="2596125"/>
            <a:ext cx="4832100" cy="464700"/>
          </a:xfrm>
          <a:prstGeom prst="roundRect">
            <a:avLst>
              <a:gd fmla="val 45750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2617431" y="1408525"/>
            <a:ext cx="4832100" cy="464700"/>
          </a:xfrm>
          <a:prstGeom prst="roundRect">
            <a:avLst>
              <a:gd fmla="val 45750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 txBox="1"/>
          <p:nvPr>
            <p:ph type="title"/>
          </p:nvPr>
        </p:nvSpPr>
        <p:spPr>
          <a:xfrm>
            <a:off x="1694469" y="1401475"/>
            <a:ext cx="6858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31"/>
          <p:cNvSpPr txBox="1"/>
          <p:nvPr>
            <p:ph idx="2" type="subTitle"/>
          </p:nvPr>
        </p:nvSpPr>
        <p:spPr>
          <a:xfrm>
            <a:off x="2767431" y="1401475"/>
            <a:ext cx="4532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Básicos da Computação</a:t>
            </a:r>
            <a:endParaRPr/>
          </a:p>
        </p:txBody>
      </p:sp>
      <p:sp>
        <p:nvSpPr>
          <p:cNvPr id="287" name="Google Shape;287;p31"/>
          <p:cNvSpPr txBox="1"/>
          <p:nvPr>
            <p:ph idx="3" type="title"/>
          </p:nvPr>
        </p:nvSpPr>
        <p:spPr>
          <a:xfrm>
            <a:off x="715100" y="611200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</a:t>
            </a:r>
            <a:endParaRPr/>
          </a:p>
        </p:txBody>
      </p:sp>
      <p:sp>
        <p:nvSpPr>
          <p:cNvPr id="288" name="Google Shape;288;p31"/>
          <p:cNvSpPr txBox="1"/>
          <p:nvPr>
            <p:ph idx="4" type="title"/>
          </p:nvPr>
        </p:nvSpPr>
        <p:spPr>
          <a:xfrm>
            <a:off x="1694469" y="1995275"/>
            <a:ext cx="6858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9" name="Google Shape;289;p31"/>
          <p:cNvSpPr txBox="1"/>
          <p:nvPr>
            <p:ph idx="6" type="subTitle"/>
          </p:nvPr>
        </p:nvSpPr>
        <p:spPr>
          <a:xfrm>
            <a:off x="2767431" y="1995275"/>
            <a:ext cx="4532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Algoritmo, estrutura de algoritmos</a:t>
            </a:r>
            <a:endParaRPr/>
          </a:p>
        </p:txBody>
      </p:sp>
      <p:sp>
        <p:nvSpPr>
          <p:cNvPr id="290" name="Google Shape;290;p31"/>
          <p:cNvSpPr txBox="1"/>
          <p:nvPr>
            <p:ph idx="7" type="title"/>
          </p:nvPr>
        </p:nvSpPr>
        <p:spPr>
          <a:xfrm>
            <a:off x="1694469" y="2589075"/>
            <a:ext cx="6858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1" name="Google Shape;291;p31"/>
          <p:cNvSpPr txBox="1"/>
          <p:nvPr>
            <p:ph idx="9" type="subTitle"/>
          </p:nvPr>
        </p:nvSpPr>
        <p:spPr>
          <a:xfrm>
            <a:off x="2767431" y="2589075"/>
            <a:ext cx="4532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Programas, compiladores e interpretadores</a:t>
            </a:r>
            <a:endParaRPr sz="1600"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37" y="324102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>
            <a:off x="1133613" y="31800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800" y="18097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/>
          <p:nvPr/>
        </p:nvSpPr>
        <p:spPr>
          <a:xfrm>
            <a:off x="8196450" y="18562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7837050" y="2616912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807225" y="2679875"/>
            <a:ext cx="179100" cy="179100"/>
          </a:xfrm>
          <a:prstGeom prst="donut">
            <a:avLst>
              <a:gd fmla="val 1470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1"/>
          <p:cNvCxnSpPr/>
          <p:nvPr/>
        </p:nvCxnSpPr>
        <p:spPr>
          <a:xfrm>
            <a:off x="2380131" y="164087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2380131" y="223467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1"/>
          <p:cNvCxnSpPr/>
          <p:nvPr/>
        </p:nvCxnSpPr>
        <p:spPr>
          <a:xfrm>
            <a:off x="2380131" y="282847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1" name="Google Shape;301;p31"/>
          <p:cNvSpPr/>
          <p:nvPr/>
        </p:nvSpPr>
        <p:spPr>
          <a:xfrm>
            <a:off x="2617431" y="3205725"/>
            <a:ext cx="4832100" cy="464700"/>
          </a:xfrm>
          <a:prstGeom prst="roundRect">
            <a:avLst>
              <a:gd fmla="val 45750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 txBox="1"/>
          <p:nvPr>
            <p:ph idx="7" type="title"/>
          </p:nvPr>
        </p:nvSpPr>
        <p:spPr>
          <a:xfrm>
            <a:off x="1694469" y="3198675"/>
            <a:ext cx="6858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3" name="Google Shape;303;p31"/>
          <p:cNvSpPr txBox="1"/>
          <p:nvPr>
            <p:ph idx="9" type="subTitle"/>
          </p:nvPr>
        </p:nvSpPr>
        <p:spPr>
          <a:xfrm>
            <a:off x="2767431" y="3198675"/>
            <a:ext cx="45321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Formas de representação</a:t>
            </a:r>
            <a:endParaRPr/>
          </a:p>
        </p:txBody>
      </p:sp>
      <p:cxnSp>
        <p:nvCxnSpPr>
          <p:cNvPr id="304" name="Google Shape;304;p31"/>
          <p:cNvCxnSpPr/>
          <p:nvPr/>
        </p:nvCxnSpPr>
        <p:spPr>
          <a:xfrm>
            <a:off x="2380131" y="3438075"/>
            <a:ext cx="23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/>
          <p:nvPr>
            <p:ph type="title"/>
          </p:nvPr>
        </p:nvSpPr>
        <p:spPr>
          <a:xfrm>
            <a:off x="550900" y="2061700"/>
            <a:ext cx="2432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Exemplo 2.4</a:t>
            </a:r>
            <a:endParaRPr sz="3000"/>
          </a:p>
        </p:txBody>
      </p:sp>
      <p:pic>
        <p:nvPicPr>
          <p:cNvPr id="518" name="Google Shape;5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9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9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9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9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160" y="255824"/>
            <a:ext cx="6187917" cy="17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4350" y="1728315"/>
            <a:ext cx="5355474" cy="3103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0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0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0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250" y="1426850"/>
            <a:ext cx="6085763" cy="317049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0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Exemplo 2.5</a:t>
            </a:r>
            <a:endParaRPr sz="3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1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1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1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1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626" y="537902"/>
            <a:ext cx="4328125" cy="42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1"/>
          <p:cNvSpPr txBox="1"/>
          <p:nvPr>
            <p:ph type="title"/>
          </p:nvPr>
        </p:nvSpPr>
        <p:spPr>
          <a:xfrm>
            <a:off x="550900" y="2061700"/>
            <a:ext cx="2432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Exemplo 2.6</a:t>
            </a:r>
            <a:endParaRPr sz="3000"/>
          </a:p>
        </p:txBody>
      </p:sp>
      <p:pic>
        <p:nvPicPr>
          <p:cNvPr id="550" name="Google Shape;55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1025" y="3695350"/>
            <a:ext cx="1303615" cy="8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2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2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2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025" y="1396325"/>
            <a:ext cx="5509650" cy="32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2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Exemplo 2.7</a:t>
            </a:r>
            <a:endParaRPr sz="3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"/>
          <p:cNvSpPr txBox="1"/>
          <p:nvPr>
            <p:ph type="title"/>
          </p:nvPr>
        </p:nvSpPr>
        <p:spPr>
          <a:xfrm>
            <a:off x="2303900" y="903600"/>
            <a:ext cx="45363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Atividade 02</a:t>
            </a:r>
            <a:endParaRPr/>
          </a:p>
        </p:txBody>
      </p:sp>
      <p:sp>
        <p:nvSpPr>
          <p:cNvPr id="568" name="Google Shape;568;p53"/>
          <p:cNvSpPr txBox="1"/>
          <p:nvPr>
            <p:ph idx="1" type="subTitle"/>
          </p:nvPr>
        </p:nvSpPr>
        <p:spPr>
          <a:xfrm>
            <a:off x="1417625" y="1999500"/>
            <a:ext cx="6687600" cy="11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800"/>
              <a:t>Desenvolvimento de algoritmos em linguagem narrativa e fluxograma.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Disponível no SIGAA para download.</a:t>
            </a:r>
            <a:endParaRPr sz="1800"/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3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3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3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3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300" y="105882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4"/>
          <p:cNvSpPr txBox="1"/>
          <p:nvPr>
            <p:ph type="title"/>
          </p:nvPr>
        </p:nvSpPr>
        <p:spPr>
          <a:xfrm>
            <a:off x="1116300" y="2193000"/>
            <a:ext cx="6911400" cy="8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Software FLOWGORITHM</a:t>
            </a:r>
            <a:endParaRPr sz="3200"/>
          </a:p>
        </p:txBody>
      </p:sp>
      <p:sp>
        <p:nvSpPr>
          <p:cNvPr id="581" name="Google Shape;581;p54"/>
          <p:cNvSpPr txBox="1"/>
          <p:nvPr>
            <p:ph idx="2" type="title"/>
          </p:nvPr>
        </p:nvSpPr>
        <p:spPr>
          <a:xfrm>
            <a:off x="1116300" y="1217650"/>
            <a:ext cx="6911400" cy="11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82" name="Google Shape;582;p54"/>
          <p:cNvSpPr/>
          <p:nvPr/>
        </p:nvSpPr>
        <p:spPr>
          <a:xfrm>
            <a:off x="5365800" y="144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4"/>
          <p:cNvSpPr/>
          <p:nvPr/>
        </p:nvSpPr>
        <p:spPr>
          <a:xfrm>
            <a:off x="3950300" y="8797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5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5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5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5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Interface Flowgorithm</a:t>
            </a:r>
            <a:endParaRPr sz="3800"/>
          </a:p>
        </p:txBody>
      </p:sp>
      <p:pic>
        <p:nvPicPr>
          <p:cNvPr id="595" name="Google Shape;59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900" y="1374648"/>
            <a:ext cx="6322301" cy="331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6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6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6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6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6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 - Exemplo</a:t>
            </a:r>
            <a:endParaRPr sz="3800"/>
          </a:p>
        </p:txBody>
      </p:sp>
      <p:sp>
        <p:nvSpPr>
          <p:cNvPr id="607" name="Google Shape;607;p56"/>
          <p:cNvSpPr txBox="1"/>
          <p:nvPr>
            <p:ph idx="4294967295" type="subTitle"/>
          </p:nvPr>
        </p:nvSpPr>
        <p:spPr>
          <a:xfrm>
            <a:off x="715100" y="1313925"/>
            <a:ext cx="78474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❏"/>
            </a:pPr>
            <a:r>
              <a:rPr lang="en" sz="2300"/>
              <a:t>Fazer um fluxograma para obter 3 valores de notas, calcular a média e mostrar o resultado</a:t>
            </a:r>
            <a:r>
              <a:rPr lang="en" sz="2300"/>
              <a:t>.</a:t>
            </a:r>
            <a:endParaRPr sz="2300"/>
          </a:p>
          <a:p>
            <a:pPr indent="-349250" lvl="1" marL="1371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1900"/>
              <a:t>Dados de entrada</a:t>
            </a:r>
            <a:endParaRPr sz="1900"/>
          </a:p>
          <a:p>
            <a:pPr indent="-349250" lvl="2" marL="18288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1900"/>
              <a:t> nota1, nota2, nota3 (tipo real)</a:t>
            </a:r>
            <a:endParaRPr sz="1900"/>
          </a:p>
          <a:p>
            <a:pPr indent="-349250" lvl="1" marL="1371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1900"/>
              <a:t>Processamento</a:t>
            </a:r>
            <a:endParaRPr sz="1900"/>
          </a:p>
          <a:p>
            <a:pPr indent="-349250" lvl="2" marL="18288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1900"/>
              <a:t>Média das 3 notas</a:t>
            </a:r>
            <a:endParaRPr sz="1900"/>
          </a:p>
          <a:p>
            <a:pPr indent="-349250" lvl="1" marL="1371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1900"/>
              <a:t>Dados de saída</a:t>
            </a:r>
            <a:endParaRPr sz="1900"/>
          </a:p>
          <a:p>
            <a:pPr indent="-349250" lvl="2" marL="18288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❏"/>
            </a:pPr>
            <a:r>
              <a:rPr lang="en" sz="1900"/>
              <a:t>Média calculada (tipo real)</a:t>
            </a: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7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7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7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7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7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 - Figuras</a:t>
            </a:r>
            <a:endParaRPr sz="3800"/>
          </a:p>
        </p:txBody>
      </p:sp>
      <p:pic>
        <p:nvPicPr>
          <p:cNvPr id="619" name="Google Shape;61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4463" y="1359562"/>
            <a:ext cx="5648104" cy="3348377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7"/>
          <p:cNvSpPr txBox="1"/>
          <p:nvPr/>
        </p:nvSpPr>
        <p:spPr>
          <a:xfrm>
            <a:off x="2371325" y="2505075"/>
            <a:ext cx="21657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Declarar as variáveis nota1, nota2, nota3 e media.</a:t>
            </a:r>
            <a:endParaRPr b="1" sz="160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21" name="Google Shape;621;p57"/>
          <p:cNvSpPr/>
          <p:nvPr/>
        </p:nvSpPr>
        <p:spPr>
          <a:xfrm>
            <a:off x="5673978" y="2657447"/>
            <a:ext cx="613500" cy="44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8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8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8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8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8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633" name="Google Shape;63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425" y="1624300"/>
            <a:ext cx="27813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950" y="1569987"/>
            <a:ext cx="3684702" cy="290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58"/>
          <p:cNvCxnSpPr/>
          <p:nvPr/>
        </p:nvCxnSpPr>
        <p:spPr>
          <a:xfrm flipH="1" rot="10800000">
            <a:off x="3363925" y="1711050"/>
            <a:ext cx="1335600" cy="117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300" y="105882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>
            <p:ph type="title"/>
          </p:nvPr>
        </p:nvSpPr>
        <p:spPr>
          <a:xfrm>
            <a:off x="1116300" y="2193000"/>
            <a:ext cx="6911400" cy="8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Formas de Representação</a:t>
            </a:r>
            <a:endParaRPr sz="3200"/>
          </a:p>
        </p:txBody>
      </p:sp>
      <p:sp>
        <p:nvSpPr>
          <p:cNvPr id="311" name="Google Shape;311;p32"/>
          <p:cNvSpPr txBox="1"/>
          <p:nvPr>
            <p:ph idx="2" type="title"/>
          </p:nvPr>
        </p:nvSpPr>
        <p:spPr>
          <a:xfrm>
            <a:off x="1116300" y="1217650"/>
            <a:ext cx="6911400" cy="11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2" name="Google Shape;312;p32"/>
          <p:cNvSpPr/>
          <p:nvPr/>
        </p:nvSpPr>
        <p:spPr>
          <a:xfrm>
            <a:off x="5365800" y="144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3950300" y="8797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9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9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9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9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9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647" name="Google Shape;64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2075" y="1612900"/>
            <a:ext cx="305752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9"/>
          <p:cNvSpPr txBox="1"/>
          <p:nvPr>
            <p:ph idx="4294967295" type="subTitle"/>
          </p:nvPr>
        </p:nvSpPr>
        <p:spPr>
          <a:xfrm>
            <a:off x="943700" y="1795125"/>
            <a:ext cx="3370800" cy="29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2000"/>
              <a:t>Após declarar as variáveis (dados de entrada e de saída), é necessário fazer a leitura dos dados de entrada (nota1, nota2 e nota3).</a:t>
            </a:r>
            <a:endParaRPr sz="2000"/>
          </a:p>
        </p:txBody>
      </p:sp>
      <p:cxnSp>
        <p:nvCxnSpPr>
          <p:cNvPr id="649" name="Google Shape;649;p59"/>
          <p:cNvCxnSpPr/>
          <p:nvPr/>
        </p:nvCxnSpPr>
        <p:spPr>
          <a:xfrm flipH="1" rot="10800000">
            <a:off x="4482850" y="3195175"/>
            <a:ext cx="884400" cy="73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0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0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0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0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0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sp>
        <p:nvSpPr>
          <p:cNvPr id="661" name="Google Shape;661;p60"/>
          <p:cNvSpPr txBox="1"/>
          <p:nvPr>
            <p:ph idx="4294967295" type="subTitle"/>
          </p:nvPr>
        </p:nvSpPr>
        <p:spPr>
          <a:xfrm>
            <a:off x="943700" y="1795125"/>
            <a:ext cx="3370800" cy="29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2000"/>
              <a:t>Inserir no fluxograma a leitura de cada nota por vez</a:t>
            </a:r>
            <a:r>
              <a:rPr lang="en" sz="2000"/>
              <a:t> (nota1, nota2 e nota3).</a:t>
            </a:r>
            <a:endParaRPr sz="2000"/>
          </a:p>
        </p:txBody>
      </p:sp>
      <p:pic>
        <p:nvPicPr>
          <p:cNvPr id="662" name="Google Shape;66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275" y="1366349"/>
            <a:ext cx="2893330" cy="334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60"/>
          <p:cNvCxnSpPr/>
          <p:nvPr/>
        </p:nvCxnSpPr>
        <p:spPr>
          <a:xfrm flipH="1" rot="10800000">
            <a:off x="4392625" y="2670638"/>
            <a:ext cx="884400" cy="73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1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1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1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1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1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675" name="Google Shape;67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0150" y="1566525"/>
            <a:ext cx="2616538" cy="29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8250" y="1592662"/>
            <a:ext cx="4121600" cy="2418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7" name="Google Shape;677;p61"/>
          <p:cNvCxnSpPr/>
          <p:nvPr/>
        </p:nvCxnSpPr>
        <p:spPr>
          <a:xfrm flipH="1" rot="10800000">
            <a:off x="2872300" y="2346600"/>
            <a:ext cx="1706700" cy="104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2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2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2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2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2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sp>
        <p:nvSpPr>
          <p:cNvPr id="689" name="Google Shape;689;p62"/>
          <p:cNvSpPr txBox="1"/>
          <p:nvPr>
            <p:ph idx="4294967295" type="subTitle"/>
          </p:nvPr>
        </p:nvSpPr>
        <p:spPr>
          <a:xfrm>
            <a:off x="1096100" y="1947525"/>
            <a:ext cx="3370800" cy="29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2000"/>
              <a:t>Após realizar a leitura das notas individualmente, é necessário fazer o processamento dos dados de entrada (cálculo da média).</a:t>
            </a:r>
            <a:endParaRPr sz="2000"/>
          </a:p>
        </p:txBody>
      </p:sp>
      <p:pic>
        <p:nvPicPr>
          <p:cNvPr id="690" name="Google Shape;69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7250" y="1429374"/>
            <a:ext cx="2301600" cy="328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3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3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3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3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3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702" name="Google Shape;70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875" y="1429375"/>
            <a:ext cx="2753320" cy="31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249" y="1328663"/>
            <a:ext cx="1769403" cy="3387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63"/>
          <p:cNvCxnSpPr/>
          <p:nvPr/>
        </p:nvCxnSpPr>
        <p:spPr>
          <a:xfrm flipH="1" rot="10800000">
            <a:off x="5024300" y="3936325"/>
            <a:ext cx="872100" cy="32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63"/>
          <p:cNvSpPr/>
          <p:nvPr/>
        </p:nvSpPr>
        <p:spPr>
          <a:xfrm>
            <a:off x="1793803" y="2874022"/>
            <a:ext cx="613500" cy="44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4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4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4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4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4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717" name="Google Shape;71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525" y="1883963"/>
            <a:ext cx="3162719" cy="19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6400" y="1353974"/>
            <a:ext cx="1772450" cy="3343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64"/>
          <p:cNvCxnSpPr/>
          <p:nvPr/>
        </p:nvCxnSpPr>
        <p:spPr>
          <a:xfrm flipH="1" rot="10800000">
            <a:off x="5295000" y="3936325"/>
            <a:ext cx="872100" cy="32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5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5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5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5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5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sp>
        <p:nvSpPr>
          <p:cNvPr id="731" name="Google Shape;731;p65"/>
          <p:cNvSpPr txBox="1"/>
          <p:nvPr>
            <p:ph idx="4294967295" type="subTitle"/>
          </p:nvPr>
        </p:nvSpPr>
        <p:spPr>
          <a:xfrm>
            <a:off x="1096100" y="1947525"/>
            <a:ext cx="3370800" cy="29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2000"/>
              <a:t>Após contabilizar o cálculo da média, é necessário mostrar o resultado (dado de saída).</a:t>
            </a:r>
            <a:endParaRPr sz="2000"/>
          </a:p>
        </p:txBody>
      </p:sp>
      <p:pic>
        <p:nvPicPr>
          <p:cNvPr id="732" name="Google Shape;7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500" y="1299824"/>
            <a:ext cx="2891092" cy="334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65"/>
          <p:cNvCxnSpPr/>
          <p:nvPr/>
        </p:nvCxnSpPr>
        <p:spPr>
          <a:xfrm flipH="1" rot="10800000">
            <a:off x="4543100" y="3123225"/>
            <a:ext cx="743700" cy="43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6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6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6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6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6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745" name="Google Shape;74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7650" y="1276975"/>
            <a:ext cx="1693030" cy="340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005" y="1880575"/>
            <a:ext cx="3277322" cy="22021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p66"/>
          <p:cNvCxnSpPr/>
          <p:nvPr/>
        </p:nvCxnSpPr>
        <p:spPr>
          <a:xfrm flipH="1" rot="10800000">
            <a:off x="2822500" y="2396675"/>
            <a:ext cx="1754700" cy="167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7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7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7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7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7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759" name="Google Shape;75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250" y="1317849"/>
            <a:ext cx="5477120" cy="334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0" name="Google Shape;760;p67"/>
          <p:cNvCxnSpPr>
            <a:stCxn id="761" idx="0"/>
          </p:cNvCxnSpPr>
          <p:nvPr/>
        </p:nvCxnSpPr>
        <p:spPr>
          <a:xfrm rot="10800000">
            <a:off x="2696075" y="1801275"/>
            <a:ext cx="758100" cy="70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67"/>
          <p:cNvSpPr txBox="1"/>
          <p:nvPr/>
        </p:nvSpPr>
        <p:spPr>
          <a:xfrm>
            <a:off x="2371325" y="2505075"/>
            <a:ext cx="21657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Executar o fluxograma</a:t>
            </a:r>
            <a:endParaRPr b="1" sz="160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8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8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8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8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8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773" name="Google Shape;77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475" y="1456875"/>
            <a:ext cx="3854074" cy="2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2175" y="1426862"/>
            <a:ext cx="3854085" cy="29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8"/>
          <p:cNvSpPr txBox="1"/>
          <p:nvPr/>
        </p:nvSpPr>
        <p:spPr>
          <a:xfrm>
            <a:off x="542525" y="4257675"/>
            <a:ext cx="39189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Mensagem solicitando a entrada de um valor para nota1</a:t>
            </a:r>
            <a:endParaRPr b="1" sz="160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76" name="Google Shape;776;p68"/>
          <p:cNvCxnSpPr/>
          <p:nvPr/>
        </p:nvCxnSpPr>
        <p:spPr>
          <a:xfrm flipH="1">
            <a:off x="1847875" y="3533775"/>
            <a:ext cx="541500" cy="59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68"/>
          <p:cNvSpPr/>
          <p:nvPr/>
        </p:nvSpPr>
        <p:spPr>
          <a:xfrm>
            <a:off x="7883775" y="2505053"/>
            <a:ext cx="613500" cy="87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778" name="Google Shape;778;p68"/>
          <p:cNvSpPr/>
          <p:nvPr/>
        </p:nvSpPr>
        <p:spPr>
          <a:xfrm>
            <a:off x="4742175" y="3190851"/>
            <a:ext cx="613500" cy="57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779" name="Google Shape;779;p68"/>
          <p:cNvSpPr txBox="1"/>
          <p:nvPr/>
        </p:nvSpPr>
        <p:spPr>
          <a:xfrm>
            <a:off x="6884750" y="2110000"/>
            <a:ext cx="21099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Valores das </a:t>
            </a:r>
            <a:r>
              <a:rPr b="1" lang="en" sz="160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 notas</a:t>
            </a:r>
            <a:endParaRPr b="1" sz="160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0" name="Google Shape;780;p68"/>
          <p:cNvSpPr txBox="1"/>
          <p:nvPr/>
        </p:nvSpPr>
        <p:spPr>
          <a:xfrm>
            <a:off x="4232950" y="2516400"/>
            <a:ext cx="16776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Média das notas</a:t>
            </a:r>
            <a:endParaRPr b="1" sz="160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Genérica de Problemas</a:t>
            </a:r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 txBox="1"/>
          <p:nvPr>
            <p:ph idx="4294967295" type="subTitle"/>
          </p:nvPr>
        </p:nvSpPr>
        <p:spPr>
          <a:xfrm>
            <a:off x="1250975" y="1345300"/>
            <a:ext cx="7311600" cy="31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300"/>
              <a:t>Pensamento crítico</a:t>
            </a:r>
            <a:endParaRPr sz="2300"/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300"/>
              <a:t>É preciso ter </a:t>
            </a:r>
            <a:r>
              <a:rPr b="1" lang="en" sz="2300" u="sng">
                <a:latin typeface="Outfit"/>
                <a:ea typeface="Outfit"/>
                <a:cs typeface="Outfit"/>
                <a:sym typeface="Outfit"/>
              </a:rPr>
              <a:t>foco</a:t>
            </a:r>
            <a:r>
              <a:rPr lang="en" sz="2300"/>
              <a:t>!</a:t>
            </a:r>
            <a:endParaRPr sz="2300"/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300"/>
              <a:t>Passos para resolução genérica de problemas:</a:t>
            </a:r>
            <a:endParaRPr sz="2300"/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AutoNum type="arabicParenR"/>
            </a:pPr>
            <a:r>
              <a:rPr lang="en" sz="2300"/>
              <a:t>Saiba o que deve ser feito</a:t>
            </a:r>
            <a:endParaRPr sz="2300"/>
          </a:p>
          <a:p>
            <a:pPr indent="-374650" lvl="0" marL="914400" rtl="0" algn="just"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300"/>
              <a:t>Entendimento correto do que se espera resolver.</a:t>
            </a:r>
            <a:endParaRPr sz="2300"/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AutoNum type="arabicParenR"/>
            </a:pPr>
            <a:r>
              <a:rPr lang="en" sz="2300"/>
              <a:t>Imagine a(s) solução(ões)</a:t>
            </a:r>
            <a:endParaRPr sz="2300"/>
          </a:p>
          <a:p>
            <a:pPr indent="-374650" lvl="0" marL="914400" rtl="0" algn="just"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300"/>
              <a:t>Abstrair e imaginar as possíveis soluções.</a:t>
            </a:r>
            <a:endParaRPr sz="2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9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9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9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9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9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sp>
        <p:nvSpPr>
          <p:cNvPr id="792" name="Google Shape;792;p69"/>
          <p:cNvSpPr txBox="1"/>
          <p:nvPr>
            <p:ph idx="4294967295" type="subTitle"/>
          </p:nvPr>
        </p:nvSpPr>
        <p:spPr>
          <a:xfrm>
            <a:off x="1096100" y="2252325"/>
            <a:ext cx="3370800" cy="29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2000"/>
              <a:t>Melhorar as mensagens de entrada e saída dos dados</a:t>
            </a:r>
            <a:r>
              <a:rPr lang="en" sz="2000"/>
              <a:t>.</a:t>
            </a:r>
            <a:endParaRPr sz="2000"/>
          </a:p>
        </p:txBody>
      </p:sp>
      <p:pic>
        <p:nvPicPr>
          <p:cNvPr id="793" name="Google Shape;79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550" y="1825550"/>
            <a:ext cx="3552399" cy="2382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0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0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70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70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70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sp>
        <p:nvSpPr>
          <p:cNvPr id="805" name="Google Shape;805;p70"/>
          <p:cNvSpPr txBox="1"/>
          <p:nvPr>
            <p:ph idx="4294967295" type="subTitle"/>
          </p:nvPr>
        </p:nvSpPr>
        <p:spPr>
          <a:xfrm>
            <a:off x="867450" y="1099875"/>
            <a:ext cx="33708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2000"/>
              <a:t>Melhorar as mensagens para a entrada e saída dos dados.</a:t>
            </a:r>
            <a:endParaRPr sz="2000"/>
          </a:p>
        </p:txBody>
      </p:sp>
      <p:pic>
        <p:nvPicPr>
          <p:cNvPr id="806" name="Google Shape;80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875" y="2366975"/>
            <a:ext cx="3552399" cy="238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8924" y="1594850"/>
            <a:ext cx="3490029" cy="290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1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1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1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1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1"/>
          <p:cNvSpPr txBox="1"/>
          <p:nvPr>
            <p:ph type="title"/>
          </p:nvPr>
        </p:nvSpPr>
        <p:spPr>
          <a:xfrm>
            <a:off x="3061125" y="339175"/>
            <a:ext cx="54441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819" name="Google Shape;81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650" y="439597"/>
            <a:ext cx="2048700" cy="439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5262" y="1624056"/>
            <a:ext cx="3154375" cy="288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2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2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2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2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2"/>
          <p:cNvSpPr txBox="1"/>
          <p:nvPr>
            <p:ph type="title"/>
          </p:nvPr>
        </p:nvSpPr>
        <p:spPr>
          <a:xfrm>
            <a:off x="494400" y="339175"/>
            <a:ext cx="8010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832" name="Google Shape;83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00" y="1728837"/>
            <a:ext cx="2894791" cy="26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5491" y="1581775"/>
            <a:ext cx="4367692" cy="2908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p72"/>
          <p:cNvCxnSpPr/>
          <p:nvPr/>
        </p:nvCxnSpPr>
        <p:spPr>
          <a:xfrm flipH="1" rot="10800000">
            <a:off x="3309775" y="1981400"/>
            <a:ext cx="830100" cy="137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3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3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2" name="Google Shape;84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73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3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3"/>
          <p:cNvSpPr txBox="1"/>
          <p:nvPr>
            <p:ph type="title"/>
          </p:nvPr>
        </p:nvSpPr>
        <p:spPr>
          <a:xfrm>
            <a:off x="4359575" y="339175"/>
            <a:ext cx="4364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Flowgorithm</a:t>
            </a:r>
            <a:endParaRPr sz="3800"/>
          </a:p>
        </p:txBody>
      </p:sp>
      <p:pic>
        <p:nvPicPr>
          <p:cNvPr id="846" name="Google Shape;84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150" y="2172125"/>
            <a:ext cx="4006150" cy="2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651" y="953275"/>
            <a:ext cx="3794924" cy="28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3"/>
          <p:cNvSpPr txBox="1"/>
          <p:nvPr/>
        </p:nvSpPr>
        <p:spPr>
          <a:xfrm>
            <a:off x="502663" y="3706375"/>
            <a:ext cx="39189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Pseudocódigo</a:t>
            </a:r>
            <a:endParaRPr b="1" sz="180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9" name="Google Shape;849;p73"/>
          <p:cNvSpPr txBox="1"/>
          <p:nvPr/>
        </p:nvSpPr>
        <p:spPr>
          <a:xfrm>
            <a:off x="4582313" y="1702500"/>
            <a:ext cx="39189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Python</a:t>
            </a:r>
            <a:endParaRPr b="1" sz="180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Genérica de Problemas</a:t>
            </a:r>
            <a:endParaRPr/>
          </a:p>
        </p:txBody>
      </p:sp>
      <p:pic>
        <p:nvPicPr>
          <p:cNvPr id="331" name="Google Shape;3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 txBox="1"/>
          <p:nvPr>
            <p:ph idx="4294967295" type="subTitle"/>
          </p:nvPr>
        </p:nvSpPr>
        <p:spPr>
          <a:xfrm>
            <a:off x="1250975" y="1345300"/>
            <a:ext cx="7311600" cy="31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300"/>
              <a:t>Passos para resolução genérica de problemas:</a:t>
            </a:r>
            <a:endParaRPr sz="2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3) Avalie as soluções listadas</a:t>
            </a:r>
            <a:endParaRPr sz="2300"/>
          </a:p>
          <a:p>
            <a:pPr indent="-374650" lvl="0" marL="914400" rtl="0" algn="just"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300"/>
              <a:t>Impacto de cada solução (ideia) em direção ao objetivo;</a:t>
            </a:r>
            <a:endParaRPr sz="2300"/>
          </a:p>
          <a:p>
            <a:pPr indent="-374650" lvl="0" marL="914400" rtl="0" algn="just"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300"/>
              <a:t>Simplicidade para implementar;</a:t>
            </a:r>
            <a:endParaRPr sz="2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4) Reavaliar</a:t>
            </a:r>
            <a:endParaRPr sz="2300"/>
          </a:p>
          <a:p>
            <a:pPr indent="-374650" lvl="0" marL="914400" rtl="0" algn="just"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300"/>
              <a:t>Verificar se a solução é a mais adequada;</a:t>
            </a:r>
            <a:endParaRPr sz="2300"/>
          </a:p>
          <a:p>
            <a:pPr indent="-374650" lvl="0" marL="914400" rtl="0" algn="just"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300"/>
              <a:t>Possibilidade em identificar outras soluções (item 2).</a:t>
            </a:r>
            <a:endParaRPr sz="2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Formas de Representação de Algoritmos</a:t>
            </a:r>
            <a:endParaRPr sz="3500"/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 txBox="1"/>
          <p:nvPr>
            <p:ph idx="4294967295" type="subTitle"/>
          </p:nvPr>
        </p:nvSpPr>
        <p:spPr>
          <a:xfrm>
            <a:off x="715100" y="2252400"/>
            <a:ext cx="78474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500"/>
              <a:t>Descrição Narrativa </a:t>
            </a:r>
            <a:endParaRPr sz="2500"/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500"/>
              <a:t>Fluxograma Convencional </a:t>
            </a:r>
            <a:endParaRPr sz="2500"/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500"/>
              <a:t>Pseudocódigo (Português Estruturado ou Portugol).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715100" y="535000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Descrição Narrativa</a:t>
            </a:r>
            <a:endParaRPr sz="3700"/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 txBox="1"/>
          <p:nvPr>
            <p:ph idx="4294967295" type="subTitle"/>
          </p:nvPr>
        </p:nvSpPr>
        <p:spPr>
          <a:xfrm>
            <a:off x="715100" y="1313925"/>
            <a:ext cx="78474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❏"/>
            </a:pPr>
            <a:r>
              <a:rPr lang="en" sz="2500"/>
              <a:t>Descrição das ações de forma ordenada para a resolução de um problema, utilizando a linguagem natural.</a:t>
            </a:r>
            <a:endParaRPr sz="2500"/>
          </a:p>
          <a:p>
            <a:pPr indent="-387350" lvl="1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en" sz="2500"/>
              <a:t>1 Instrução por vez;</a:t>
            </a:r>
            <a:endParaRPr sz="2500"/>
          </a:p>
          <a:p>
            <a:pPr indent="-387350" lvl="1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en" sz="2500"/>
              <a:t>1 Verbo por instrução;  </a:t>
            </a:r>
            <a:endParaRPr sz="2500"/>
          </a:p>
          <a:p>
            <a:pPr indent="-387350" lvl="1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❏"/>
            </a:pPr>
            <a:r>
              <a:rPr lang="en" sz="2500"/>
              <a:t>Verbos no imperativo.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type="title"/>
          </p:nvPr>
        </p:nvSpPr>
        <p:spPr>
          <a:xfrm>
            <a:off x="715100" y="382600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Descrição Narrativa</a:t>
            </a:r>
            <a:endParaRPr sz="3700"/>
          </a:p>
        </p:txBody>
      </p:sp>
      <p:pic>
        <p:nvPicPr>
          <p:cNvPr id="367" name="Google Shape;3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50" y="1301500"/>
            <a:ext cx="3718975" cy="33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8725" y="1853525"/>
            <a:ext cx="4181875" cy="2471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715050" y="491575"/>
            <a:ext cx="7713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Fluxograma</a:t>
            </a:r>
            <a:endParaRPr sz="3800"/>
          </a:p>
        </p:txBody>
      </p:sp>
      <p:pic>
        <p:nvPicPr>
          <p:cNvPr id="380" name="Google Shape;3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650" y="687375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/>
          <p:nvPr/>
        </p:nvSpPr>
        <p:spPr>
          <a:xfrm>
            <a:off x="6960725" y="1105687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7973650" y="1750625"/>
            <a:ext cx="179100" cy="179100"/>
          </a:xfrm>
          <a:prstGeom prst="donut">
            <a:avLst>
              <a:gd fmla="val 1470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75" y="3405250"/>
            <a:ext cx="802949" cy="8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/>
          <p:nvPr/>
        </p:nvSpPr>
        <p:spPr>
          <a:xfrm>
            <a:off x="1605250" y="3934975"/>
            <a:ext cx="323700" cy="323700"/>
          </a:xfrm>
          <a:prstGeom prst="donut">
            <a:avLst>
              <a:gd fmla="val 104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1071875" y="2791800"/>
            <a:ext cx="179100" cy="179100"/>
          </a:xfrm>
          <a:prstGeom prst="donut">
            <a:avLst>
              <a:gd fmla="val 1470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 txBox="1"/>
          <p:nvPr>
            <p:ph idx="4294967295" type="subTitle"/>
          </p:nvPr>
        </p:nvSpPr>
        <p:spPr>
          <a:xfrm>
            <a:off x="715100" y="1313925"/>
            <a:ext cx="78474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❏"/>
            </a:pPr>
            <a:r>
              <a:rPr lang="en" sz="2500"/>
              <a:t>“Uma representação gráfica de um procedimento, problema ou sistema, cujas etapas ou módulos são ilustrados de forma encadeada por meio de símbolos geométricos interconectados; diagrama de fluxo” (Houaiss).</a:t>
            </a:r>
            <a:endParaRPr sz="2500"/>
          </a:p>
          <a:p>
            <a:pPr indent="-38735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❏"/>
            </a:pPr>
            <a:r>
              <a:rPr lang="en" sz="2500"/>
              <a:t>Passos necessários para execução de um processo ou algoritmo.</a:t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Transfer Planning by Slidesgo">
  <a:themeElements>
    <a:clrScheme name="Simple Light">
      <a:dk1>
        <a:srgbClr val="00004A"/>
      </a:dk1>
      <a:lt1>
        <a:srgbClr val="74DDF3"/>
      </a:lt1>
      <a:dk2>
        <a:srgbClr val="03B7EC"/>
      </a:dk2>
      <a:lt2>
        <a:srgbClr val="C18FFF"/>
      </a:lt2>
      <a:accent1>
        <a:srgbClr val="B563FF"/>
      </a:accent1>
      <a:accent2>
        <a:srgbClr val="622996"/>
      </a:accent2>
      <a:accent3>
        <a:srgbClr val="F8F7F5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